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77" r:id="rId3"/>
    <p:sldId id="278" r:id="rId4"/>
    <p:sldId id="279" r:id="rId5"/>
    <p:sldId id="273" r:id="rId6"/>
    <p:sldId id="274" r:id="rId7"/>
    <p:sldId id="275" r:id="rId8"/>
    <p:sldId id="271" r:id="rId9"/>
    <p:sldId id="276" r:id="rId10"/>
  </p:sldIdLst>
  <p:sldSz cx="13004800" cy="9753600"/>
  <p:notesSz cx="6858000" cy="9144000"/>
  <p:defaultTextStyle>
    <a:lvl1pPr algn="ctr" defTabSz="584200">
      <a:defRPr sz="4200">
        <a:latin typeface="+mn-lt"/>
        <a:ea typeface="+mn-ea"/>
        <a:cs typeface="+mn-cs"/>
        <a:sym typeface="Gill Sans"/>
      </a:defRPr>
    </a:lvl1pPr>
    <a:lvl2pPr indent="342900" algn="ctr" defTabSz="584200">
      <a:defRPr sz="4200">
        <a:latin typeface="+mn-lt"/>
        <a:ea typeface="+mn-ea"/>
        <a:cs typeface="+mn-cs"/>
        <a:sym typeface="Gill Sans"/>
      </a:defRPr>
    </a:lvl2pPr>
    <a:lvl3pPr indent="685800" algn="ctr" defTabSz="584200">
      <a:defRPr sz="4200">
        <a:latin typeface="+mn-lt"/>
        <a:ea typeface="+mn-ea"/>
        <a:cs typeface="+mn-cs"/>
        <a:sym typeface="Gill Sans"/>
      </a:defRPr>
    </a:lvl3pPr>
    <a:lvl4pPr indent="1028700" algn="ctr" defTabSz="584200">
      <a:defRPr sz="4200">
        <a:latin typeface="+mn-lt"/>
        <a:ea typeface="+mn-ea"/>
        <a:cs typeface="+mn-cs"/>
        <a:sym typeface="Gill Sans"/>
      </a:defRPr>
    </a:lvl4pPr>
    <a:lvl5pPr indent="1371600" algn="ctr" defTabSz="584200">
      <a:defRPr sz="4200">
        <a:latin typeface="+mn-lt"/>
        <a:ea typeface="+mn-ea"/>
        <a:cs typeface="+mn-cs"/>
        <a:sym typeface="Gill Sans"/>
      </a:defRPr>
    </a:lvl5pPr>
    <a:lvl6pPr indent="1714500" algn="ctr" defTabSz="584200">
      <a:defRPr sz="4200">
        <a:latin typeface="+mn-lt"/>
        <a:ea typeface="+mn-ea"/>
        <a:cs typeface="+mn-cs"/>
        <a:sym typeface="Gill Sans"/>
      </a:defRPr>
    </a:lvl6pPr>
    <a:lvl7pPr indent="2057400" algn="ctr" defTabSz="584200">
      <a:defRPr sz="4200">
        <a:latin typeface="+mn-lt"/>
        <a:ea typeface="+mn-ea"/>
        <a:cs typeface="+mn-cs"/>
        <a:sym typeface="Gill Sans"/>
      </a:defRPr>
    </a:lvl7pPr>
    <a:lvl8pPr indent="2400300" algn="ctr" defTabSz="584200">
      <a:defRPr sz="4200">
        <a:latin typeface="+mn-lt"/>
        <a:ea typeface="+mn-ea"/>
        <a:cs typeface="+mn-cs"/>
        <a:sym typeface="Gill Sans"/>
      </a:defRPr>
    </a:lvl8pPr>
    <a:lvl9pPr indent="2743200" algn="ctr" defTabSz="584200">
      <a:defRPr sz="4200"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8" d="100"/>
          <a:sy n="58" d="100"/>
        </p:scale>
        <p:origin x="-320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76652580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57200">
              <a:defRPr sz="1800"/>
            </a:pPr>
            <a:r>
              <a:rPr sz="1200">
                <a:latin typeface="Helvetica"/>
                <a:ea typeface="Helvetica"/>
                <a:cs typeface="Helvetica"/>
                <a:sym typeface="Helvetica"/>
              </a:rPr>
              <a:t>L’idée de depart: est ce que le cloud computing est LE modele d’UC abouti.</a:t>
            </a:r>
          </a:p>
          <a:p>
            <a:pPr lvl="0" defTabSz="457200">
              <a:defRPr sz="1800"/>
            </a:pPr>
            <a:r>
              <a:rPr sz="1200">
                <a:latin typeface="Helvetica"/>
                <a:ea typeface="Helvetica"/>
                <a:cs typeface="Helvetica"/>
                <a:sym typeface="Helvetica"/>
              </a:rPr>
              <a:t>3 parties : Pourquoi il est necessaire de proposer une architecture d’UC nouvelle</a:t>
            </a:r>
          </a:p>
          <a:p>
            <a:pPr lvl="0" defTabSz="457200">
              <a:defRPr sz="1800"/>
            </a:pPr>
            <a:r>
              <a:rPr sz="1200">
                <a:latin typeface="Helvetica"/>
                <a:ea typeface="Helvetica"/>
                <a:cs typeface="Helvetica"/>
                <a:sym typeface="Helvetica"/>
              </a:rPr>
              <a:t>Zoom sur la gestion dynamique des VMs dans ce nouveau cloud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Listing</a:t>
            </a:r>
            <a:r>
              <a:rPr lang="en-US" baseline="0" dirty="0" smtClean="0"/>
              <a:t> pour les </a:t>
            </a:r>
            <a:r>
              <a:rPr lang="en-US" baseline="0" dirty="0" err="1" smtClean="0"/>
              <a:t>contraintes</a:t>
            </a:r>
            <a:r>
              <a:rPr lang="en-US" baseline="0" dirty="0" smtClean="0"/>
              <a:t>, focus plus </a:t>
            </a:r>
            <a:r>
              <a:rPr lang="en-US" baseline="0" dirty="0" err="1" smtClean="0"/>
              <a:t>particulier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sur</a:t>
            </a:r>
            <a:r>
              <a:rPr lang="en-US" baseline="0" dirty="0" smtClean="0"/>
              <a:t> energy et aspects financiers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93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Shape 94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46" name="Shape 9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- No real sucess stories (for instance SSI technologies) </a:t>
            </a:r>
          </a:p>
          <a:p>
            <a:pPr lvl="0">
              <a:defRPr sz="1800"/>
            </a:pPr>
            <a:r>
              <a:rPr sz="2200"/>
              <a:t>- each node runs a discovery agent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26" name="Shape 92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2400"/>
              </a:spcBef>
              <a:defRPr sz="1800"/>
            </a:pPr>
            <a:r>
              <a:rPr sz="1200">
                <a:latin typeface="+mn-lt"/>
                <a:ea typeface="+mn-ea"/>
                <a:cs typeface="+mn-cs"/>
                <a:sym typeface="Gill Sans"/>
              </a:rPr>
              <a:t>UC platforms should be tightly coupled with any facilities available through the Internet, starting from the cores routers of the backbone, the different network access points and any small and medium-size computing infrastructures that may be provisioned by Internet Service Providers (ISPs), governments and academic institutions.The </a:t>
            </a:r>
            <a:r>
              <a:rPr sz="1200">
                <a:latin typeface="Times New Roman"/>
                <a:ea typeface="Times New Roman"/>
                <a:cs typeface="Times New Roman"/>
                <a:sym typeface="Times New Roman"/>
              </a:rPr>
              <a:t>definition of a complete distributed system in charge of turning a complex and diverse network of resources into a collection ofabstracted computing fa- cilities that is both easy to operate and reliable</a:t>
            </a:r>
          </a:p>
          <a:p>
            <a:pPr lvl="0">
              <a:spcBef>
                <a:spcPts val="2400"/>
              </a:spcBef>
              <a:defRPr sz="1800"/>
            </a:pPr>
            <a:r>
              <a:rPr sz="1200">
                <a:latin typeface="Times New Roman"/>
                <a:ea typeface="Times New Roman"/>
                <a:cs typeface="Times New Roman"/>
                <a:sym typeface="Times New Roman"/>
              </a:rPr>
              <a:t>Attention exemple de pizza: aucun interet d’un point de vue du restaurant mais interet d’un point de vue impact performance (latence)+energy footprint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600"/>
            </a:lvl1pPr>
            <a:lvl2pPr algn="ctr">
              <a:spcBef>
                <a:spcPts val="0"/>
              </a:spcBef>
              <a:buClrTx/>
              <a:defRPr sz="3600"/>
            </a:lvl2pPr>
            <a:lvl3pPr algn="ctr">
              <a:spcBef>
                <a:spcPts val="0"/>
              </a:spcBef>
              <a:buClrTx/>
              <a:defRPr sz="36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6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600"/>
            </a:lvl5pPr>
          </a:lstStyle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400"/>
            </a:lvl1pPr>
            <a:lvl2pPr algn="ctr">
              <a:spcBef>
                <a:spcPts val="0"/>
              </a:spcBef>
              <a:buClrTx/>
              <a:defRPr sz="3400"/>
            </a:lvl2pPr>
            <a:lvl3pPr algn="ctr">
              <a:spcBef>
                <a:spcPts val="0"/>
              </a:spcBef>
              <a:buClrTx/>
              <a:defRPr sz="3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Title Text</a:t>
            </a:r>
          </a:p>
        </p:txBody>
      </p:sp>
      <p:sp>
        <p:nvSpPr>
          <p:cNvPr id="41" name="Shape 41"/>
          <p:cNvSpPr>
            <a:spLocks noGrp="1"/>
          </p:cNvSpPr>
          <p:nvPr>
            <p:ph type="body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400"/>
            </a:lvl1pPr>
            <a:lvl2pPr algn="ctr">
              <a:spcBef>
                <a:spcPts val="0"/>
              </a:spcBef>
              <a:buClrTx/>
              <a:defRPr sz="3400"/>
            </a:lvl2pPr>
            <a:lvl3pPr algn="ctr">
              <a:spcBef>
                <a:spcPts val="0"/>
              </a:spcBef>
              <a:buClrTx/>
              <a:defRPr sz="3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400"/>
            </a:lvl5pPr>
          </a:lstStyle>
          <a:p>
            <a:pPr lvl="0">
              <a:defRPr sz="1800"/>
            </a:pPr>
            <a:r>
              <a:rPr sz="3400"/>
              <a:t>Body Level One</a:t>
            </a:r>
          </a:p>
          <a:p>
            <a:pPr lvl="1">
              <a:defRPr sz="1800"/>
            </a:pPr>
            <a:r>
              <a:rPr sz="3400"/>
              <a:t>Body Level Two</a:t>
            </a:r>
          </a:p>
          <a:p>
            <a:pPr lvl="2">
              <a:defRPr sz="1800"/>
            </a:pPr>
            <a:r>
              <a:rPr sz="3400"/>
              <a:t>Body Level Three</a:t>
            </a:r>
          </a:p>
          <a:p>
            <a:pPr lvl="3">
              <a:defRPr sz="1800"/>
            </a:pPr>
            <a:r>
              <a:rPr sz="3400"/>
              <a:t>Body Level Four</a:t>
            </a:r>
          </a:p>
          <a:p>
            <a:pPr lvl="4">
              <a:defRPr sz="1800"/>
            </a:pPr>
            <a:r>
              <a:rPr sz="3400"/>
              <a:t>Body Level Five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buClrTx/>
              <a:buSzPct val="171000"/>
              <a:defRPr sz="3200"/>
            </a:lvl1pPr>
            <a:lvl2pPr marL="1256620" indent="-494620">
              <a:spcBef>
                <a:spcPts val="3800"/>
              </a:spcBef>
              <a:buClrTx/>
              <a:buSzPct val="171000"/>
              <a:buChar char="•"/>
              <a:defRPr sz="3200"/>
            </a:lvl2pPr>
            <a:lvl3pPr marL="1701120" indent="-494620">
              <a:spcBef>
                <a:spcPts val="3800"/>
              </a:spcBef>
              <a:buClrTx/>
              <a:buSzPct val="171000"/>
              <a:buChar char="•"/>
              <a:defRPr sz="3200"/>
            </a:lvl3pPr>
            <a:lvl4pPr marL="2145620" indent="-494620">
              <a:spcBef>
                <a:spcPts val="3800"/>
              </a:spcBef>
              <a:buClrTx/>
              <a:defRPr sz="3200"/>
            </a:lvl4pPr>
            <a:lvl5pPr marL="2590120" indent="-494620">
              <a:spcBef>
                <a:spcPts val="3800"/>
              </a:spcBef>
              <a:buClrTx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buClrTx/>
              <a:buSzPct val="171000"/>
              <a:defRPr sz="3200"/>
            </a:lvl1pPr>
            <a:lvl2pPr marL="1256620" indent="-494620">
              <a:spcBef>
                <a:spcPts val="3800"/>
              </a:spcBef>
              <a:buClrTx/>
              <a:buSzPct val="171000"/>
              <a:buChar char="•"/>
              <a:defRPr sz="3200"/>
            </a:lvl2pPr>
            <a:lvl3pPr marL="1701120" indent="-494620">
              <a:spcBef>
                <a:spcPts val="3800"/>
              </a:spcBef>
              <a:buClrTx/>
              <a:buSzPct val="171000"/>
              <a:buChar char="•"/>
              <a:defRPr sz="3200"/>
            </a:lvl3pPr>
            <a:lvl4pPr marL="2145620" indent="-494620">
              <a:spcBef>
                <a:spcPts val="3800"/>
              </a:spcBef>
              <a:buClrTx/>
              <a:defRPr sz="3200"/>
            </a:lvl4pPr>
            <a:lvl5pPr marL="2590120" indent="-494620">
              <a:spcBef>
                <a:spcPts val="3800"/>
              </a:spcBef>
              <a:buClrTx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buClrTx/>
              <a:buSzPct val="171000"/>
              <a:defRPr sz="3200"/>
            </a:lvl1pPr>
            <a:lvl2pPr marL="1256620" indent="-494620">
              <a:spcBef>
                <a:spcPts val="3800"/>
              </a:spcBef>
              <a:buClrTx/>
              <a:buSzPct val="171000"/>
              <a:buChar char="•"/>
              <a:defRPr sz="3200"/>
            </a:lvl2pPr>
            <a:lvl3pPr marL="1701120" indent="-494620">
              <a:spcBef>
                <a:spcPts val="3800"/>
              </a:spcBef>
              <a:buClrTx/>
              <a:buSzPct val="171000"/>
              <a:buChar char="•"/>
              <a:defRPr sz="3200"/>
            </a:lvl3pPr>
            <a:lvl4pPr marL="2145620" indent="-494620">
              <a:spcBef>
                <a:spcPts val="3800"/>
              </a:spcBef>
              <a:buClrTx/>
              <a:defRPr sz="3200"/>
            </a:lvl4pPr>
            <a:lvl5pPr marL="2590120" indent="-494620">
              <a:spcBef>
                <a:spcPts val="3800"/>
              </a:spcBef>
              <a:buClrTx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69" name="Shape 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70" name="Shape 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 marL="889000">
              <a:buClrTx/>
              <a:buSzPct val="171000"/>
            </a:lvl1pPr>
            <a:lvl2pPr marL="1333500" indent="-571500">
              <a:buClrTx/>
              <a:buSzPct val="171000"/>
              <a:buChar char="•"/>
            </a:lvl2pPr>
            <a:lvl3pPr marL="1778000" indent="-571500">
              <a:buClrTx/>
              <a:buSzPct val="171000"/>
              <a:buChar char="•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1333500" indent="-571500">
              <a:lnSpc>
                <a:spcPct val="80000"/>
              </a:lnSpc>
              <a:buClrTx/>
              <a:buSzPct val="125000"/>
              <a:buChar char="•"/>
              <a:defRPr sz="3600"/>
            </a:lvl2pPr>
            <a:lvl3pPr marL="1778000" indent="-571500">
              <a:buClrTx/>
              <a:buSzPct val="171000"/>
              <a:buChar char="•"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98" name="Shape 9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01" name="Shape 10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02" name="Shape 1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05" name="Shape 1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06" name="Shape 10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09" name="Shape 1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lIns="0" tIns="0" rIns="0" bIns="0" numCol="2" spcCol="523240" anchor="t"/>
          <a:lstStyle>
            <a:lvl1pPr marL="812120" indent="-494620">
              <a:spcBef>
                <a:spcPts val="3800"/>
              </a:spcBef>
              <a:buClrTx/>
              <a:buSzPct val="171000"/>
              <a:defRPr sz="3200"/>
            </a:lvl1pPr>
            <a:lvl2pPr marL="1256620" indent="-494620">
              <a:spcBef>
                <a:spcPts val="3800"/>
              </a:spcBef>
              <a:buClrTx/>
              <a:buSzPct val="171000"/>
              <a:buChar char="•"/>
              <a:defRPr sz="3200"/>
            </a:lvl2pPr>
            <a:lvl3pPr marL="1701120" indent="-494620">
              <a:spcBef>
                <a:spcPts val="3800"/>
              </a:spcBef>
              <a:buClrTx/>
              <a:buSzPct val="171000"/>
              <a:buChar char="•"/>
              <a:defRPr sz="3200"/>
            </a:lvl3pPr>
            <a:lvl4pPr marL="2145620" indent="-494620">
              <a:spcBef>
                <a:spcPts val="3800"/>
              </a:spcBef>
              <a:buClrTx/>
              <a:defRPr sz="3200"/>
            </a:lvl4pPr>
            <a:lvl5pPr marL="2590120" indent="-494620">
              <a:spcBef>
                <a:spcPts val="3800"/>
              </a:spcBef>
              <a:buClrTx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17" name="Shape 17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42AA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0042AA"/>
                </a:solidFill>
              </a:rPr>
              <a:t>Title Text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42AA"/>
              </a:buClr>
            </a:lvl1pPr>
            <a:lvl2pPr marL="1333500" indent="-571500">
              <a:lnSpc>
                <a:spcPct val="80000"/>
              </a:lnSpc>
              <a:buClrTx/>
              <a:buSzPct val="125000"/>
              <a:buChar char="•"/>
              <a:defRPr sz="3600"/>
            </a:lvl2pPr>
            <a:lvl3pPr marL="1778000" indent="-571500">
              <a:buClrTx/>
              <a:buSzPct val="171000"/>
              <a:buChar char="•"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xfrm>
            <a:off x="12471400" y="9194800"/>
            <a:ext cx="393700" cy="419100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26" name="Shape 1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42AA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0042AA"/>
                </a:solidFill>
              </a:rPr>
              <a:t>Title Text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42AA"/>
              </a:buClr>
            </a:lvl1pPr>
            <a:lvl2pPr marL="1333500" indent="-571500">
              <a:lnSpc>
                <a:spcPct val="80000"/>
              </a:lnSpc>
              <a:buClrTx/>
              <a:buSzPct val="125000"/>
              <a:buChar char="•"/>
              <a:defRPr sz="3600"/>
            </a:lvl2pPr>
            <a:lvl3pPr marL="1778000" indent="-571500">
              <a:buClrTx/>
              <a:buSzPct val="171000"/>
              <a:buChar char="•"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xfrm>
            <a:off x="12471400" y="9194800"/>
            <a:ext cx="393700" cy="419100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42AA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0042AA"/>
                </a:solidFill>
              </a:rPr>
              <a:t>Title Text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42AA"/>
              </a:buClr>
            </a:lvl1pPr>
            <a:lvl2pPr marL="1333500" indent="-571500">
              <a:lnSpc>
                <a:spcPct val="80000"/>
              </a:lnSpc>
              <a:buClrTx/>
              <a:buSzPct val="125000"/>
              <a:buChar char="•"/>
              <a:defRPr sz="3600"/>
            </a:lvl2pPr>
            <a:lvl3pPr marL="1778000" indent="-571500">
              <a:buClrTx/>
              <a:buSzPct val="171000"/>
              <a:buChar char="•"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xfrm>
            <a:off x="12471400" y="9194800"/>
            <a:ext cx="393700" cy="419100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37" name="Shape 1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46" name="Shape 1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xfrm>
            <a:off x="952500" y="393700"/>
            <a:ext cx="11099800" cy="21590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80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indent="-342900">
              <a:spcBef>
                <a:spcPts val="3200"/>
              </a:spcBef>
              <a:buClrTx/>
              <a:buSzPct val="75000"/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685800" indent="-342900">
              <a:spcBef>
                <a:spcPts val="3200"/>
              </a:spcBef>
              <a:buClrTx/>
              <a:buSzPct val="75000"/>
              <a:buChar char="•"/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028700" indent="-342900">
              <a:spcBef>
                <a:spcPts val="3200"/>
              </a:spcBef>
              <a:buClrTx/>
              <a:buSzPct val="75000"/>
              <a:buChar char="•"/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371600" indent="-342900">
              <a:spcBef>
                <a:spcPts val="3200"/>
              </a:spcBef>
              <a:buClrTx/>
              <a:buSzPct val="75000"/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1714500" indent="-342900">
              <a:spcBef>
                <a:spcPts val="3200"/>
              </a:spcBef>
              <a:buClrTx/>
              <a:buSzPct val="75000"/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>
            <a:lvl1pPr marL="889000">
              <a:spcBef>
                <a:spcPts val="4800"/>
              </a:spcBef>
              <a:buClrTx/>
              <a:buSzPct val="171000"/>
            </a:lvl1pPr>
            <a:lvl2pPr marL="1333500" indent="-571500">
              <a:spcBef>
                <a:spcPts val="4800"/>
              </a:spcBef>
              <a:buClrTx/>
              <a:buSzPct val="171000"/>
              <a:buChar char="•"/>
            </a:lvl2pPr>
            <a:lvl3pPr marL="1778000" indent="-571500">
              <a:spcBef>
                <a:spcPts val="4800"/>
              </a:spcBef>
              <a:buClrTx/>
              <a:buSzPct val="171000"/>
              <a:buChar char="•"/>
            </a:lvl3pPr>
            <a:lvl4pPr>
              <a:spcBef>
                <a:spcPts val="4800"/>
              </a:spcBef>
              <a:buClrTx/>
            </a:lvl4pPr>
            <a:lvl5pPr>
              <a:spcBef>
                <a:spcPts val="4800"/>
              </a:spcBef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4200"/>
              <a:t>Body Level Two</a:t>
            </a:r>
          </a:p>
          <a:p>
            <a:pPr lvl="2">
              <a:defRPr sz="1800"/>
            </a:pPr>
            <a:r>
              <a:rPr sz="42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11373631" y="9144000"/>
            <a:ext cx="407083" cy="36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 lvl="0"/>
            <a:r>
              <a:t>/67</a:t>
            </a:r>
          </a:p>
        </p:txBody>
      </p:sp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05493"/>
              </a:buClr>
            </a:lvl1pPr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11386331" y="9144000"/>
            <a:ext cx="407083" cy="36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 lvl="0"/>
            <a:r>
              <a:t>/17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01600" y="63500"/>
            <a:ext cx="12763500" cy="140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6400"/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304800" y="1485900"/>
            <a:ext cx="12560300" cy="695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2pPr>
              <a:lnSpc>
                <a:spcPct val="80000"/>
              </a:lnSpc>
              <a:buClrTx/>
              <a:defRPr sz="3600"/>
            </a:lvl2pPr>
            <a:lvl3pPr>
              <a:buClrTx/>
              <a:defRPr sz="2800"/>
            </a:lvl3pPr>
            <a:lvl4pPr>
              <a:buClrTx/>
            </a:lvl4pPr>
            <a:lvl5pPr>
              <a:buClrTx/>
            </a:lvl5pPr>
          </a:lstStyle>
          <a:p>
            <a:pPr lvl="0">
              <a:defRPr sz="1800"/>
            </a:pPr>
            <a:r>
              <a:rPr sz="42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4200"/>
              <a:t>Body Level Four</a:t>
            </a:r>
          </a:p>
          <a:p>
            <a:pPr lvl="4">
              <a:defRPr sz="1800"/>
            </a:pPr>
            <a:r>
              <a:rPr sz="4200"/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1163300" y="9144000"/>
            <a:ext cx="342900" cy="3683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</p:sldLayoutIdLst>
  <p:transition xmlns:p14="http://schemas.microsoft.com/office/powerpoint/2010/main" spd="med"/>
  <p:txStyles>
    <p:titleStyle>
      <a:lvl1pPr algn="ctr" defTabSz="584200">
        <a:defRPr sz="6400">
          <a:latin typeface="+mn-lt"/>
          <a:ea typeface="+mn-ea"/>
          <a:cs typeface="+mn-cs"/>
          <a:sym typeface="Gill Sans"/>
        </a:defRPr>
      </a:lvl1pPr>
      <a:lvl2pPr indent="228600" algn="ctr" defTabSz="584200">
        <a:defRPr sz="6400">
          <a:latin typeface="+mn-lt"/>
          <a:ea typeface="+mn-ea"/>
          <a:cs typeface="+mn-cs"/>
          <a:sym typeface="Gill Sans"/>
        </a:defRPr>
      </a:lvl2pPr>
      <a:lvl3pPr indent="457200" algn="ctr" defTabSz="584200">
        <a:defRPr sz="6400">
          <a:latin typeface="+mn-lt"/>
          <a:ea typeface="+mn-ea"/>
          <a:cs typeface="+mn-cs"/>
          <a:sym typeface="Gill Sans"/>
        </a:defRPr>
      </a:lvl3pPr>
      <a:lvl4pPr indent="685800" algn="ctr" defTabSz="584200">
        <a:defRPr sz="6400">
          <a:latin typeface="+mn-lt"/>
          <a:ea typeface="+mn-ea"/>
          <a:cs typeface="+mn-cs"/>
          <a:sym typeface="Gill Sans"/>
        </a:defRPr>
      </a:lvl4pPr>
      <a:lvl5pPr indent="914400" algn="ctr" defTabSz="584200">
        <a:defRPr sz="6400">
          <a:latin typeface="+mn-lt"/>
          <a:ea typeface="+mn-ea"/>
          <a:cs typeface="+mn-cs"/>
          <a:sym typeface="Gill Sans"/>
        </a:defRPr>
      </a:lvl5pPr>
      <a:lvl6pPr indent="1143000" algn="ctr" defTabSz="584200">
        <a:defRPr sz="6400">
          <a:latin typeface="+mn-lt"/>
          <a:ea typeface="+mn-ea"/>
          <a:cs typeface="+mn-cs"/>
          <a:sym typeface="Gill Sans"/>
        </a:defRPr>
      </a:lvl6pPr>
      <a:lvl7pPr indent="1371600" algn="ctr" defTabSz="584200">
        <a:defRPr sz="6400">
          <a:latin typeface="+mn-lt"/>
          <a:ea typeface="+mn-ea"/>
          <a:cs typeface="+mn-cs"/>
          <a:sym typeface="Gill Sans"/>
        </a:defRPr>
      </a:lvl7pPr>
      <a:lvl8pPr indent="1600200" algn="ctr" defTabSz="584200">
        <a:defRPr sz="6400">
          <a:latin typeface="+mn-lt"/>
          <a:ea typeface="+mn-ea"/>
          <a:cs typeface="+mn-cs"/>
          <a:sym typeface="Gill Sans"/>
        </a:defRPr>
      </a:lvl8pPr>
      <a:lvl9pPr indent="1828800" algn="ctr" defTabSz="584200">
        <a:defRPr sz="6400">
          <a:latin typeface="+mn-lt"/>
          <a:ea typeface="+mn-ea"/>
          <a:cs typeface="+mn-cs"/>
          <a:sym typeface="Gill Sans"/>
        </a:defRPr>
      </a:lvl9pPr>
    </p:titleStyle>
    <p:bodyStyle>
      <a:lvl1pPr marL="571500" indent="-571500" defTabSz="584200">
        <a:spcBef>
          <a:spcPts val="2400"/>
        </a:spcBef>
        <a:buClr>
          <a:srgbClr val="008F00"/>
        </a:buClr>
        <a:buSzPct val="150000"/>
        <a:buChar char="•"/>
        <a:defRPr sz="4200">
          <a:latin typeface="+mn-lt"/>
          <a:ea typeface="+mn-ea"/>
          <a:cs typeface="+mn-cs"/>
          <a:sym typeface="Gill Sans"/>
        </a:defRPr>
      </a:lvl1pPr>
      <a:lvl2pPr defTabSz="584200">
        <a:spcBef>
          <a:spcPts val="2400"/>
        </a:spcBef>
        <a:buClr>
          <a:srgbClr val="008F00"/>
        </a:buClr>
        <a:defRPr sz="4200">
          <a:latin typeface="+mn-lt"/>
          <a:ea typeface="+mn-ea"/>
          <a:cs typeface="+mn-cs"/>
          <a:sym typeface="Gill Sans"/>
        </a:defRPr>
      </a:lvl2pPr>
      <a:lvl3pPr defTabSz="584200">
        <a:spcBef>
          <a:spcPts val="2400"/>
        </a:spcBef>
        <a:buClr>
          <a:srgbClr val="008F00"/>
        </a:buClr>
        <a:defRPr sz="4200">
          <a:latin typeface="+mn-lt"/>
          <a:ea typeface="+mn-ea"/>
          <a:cs typeface="+mn-cs"/>
          <a:sym typeface="Gill Sans"/>
        </a:defRPr>
      </a:lvl3pPr>
      <a:lvl4pPr marL="22225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4pPr>
      <a:lvl5pPr marL="26670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5pPr>
      <a:lvl6pPr marL="30226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6pPr>
      <a:lvl7pPr marL="33782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7pPr>
      <a:lvl8pPr marL="37338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8pPr>
      <a:lvl9pPr marL="4089400" indent="-571500" defTabSz="584200">
        <a:spcBef>
          <a:spcPts val="2400"/>
        </a:spcBef>
        <a:buClr>
          <a:srgbClr val="008F00"/>
        </a:buClr>
        <a:buSzPct val="171000"/>
        <a:buChar char="•"/>
        <a:defRPr sz="4200">
          <a:latin typeface="+mn-lt"/>
          <a:ea typeface="+mn-ea"/>
          <a:cs typeface="+mn-cs"/>
          <a:sym typeface="Gill Sans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hyperlink" Target="http://parasol.cs.rutgers.edu" TargetMode="Externa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hyperlink" Target="http://parasol.cs.rutgers.edu" TargetMode="External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nuage-ve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012" y="654050"/>
            <a:ext cx="3810000" cy="3810000"/>
          </a:xfrm>
          <a:prstGeom prst="rect">
            <a:avLst/>
          </a:prstGeom>
        </p:spPr>
      </p:pic>
      <p:sp>
        <p:nvSpPr>
          <p:cNvPr id="179" name="Shape 179"/>
          <p:cNvSpPr/>
          <p:nvPr/>
        </p:nvSpPr>
        <p:spPr>
          <a:xfrm>
            <a:off x="-349250" y="4464050"/>
            <a:ext cx="13703300" cy="2273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>
            <a:lvl1pPr>
              <a:defRPr sz="3600"/>
            </a:lvl1pPr>
          </a:lstStyle>
          <a:p>
            <a:pPr lvl="0">
              <a:defRPr sz="1800"/>
            </a:pPr>
            <a:r>
              <a:rPr lang="fr-FR" sz="3600" dirty="0" err="1" smtClean="0"/>
              <a:t>Energy</a:t>
            </a:r>
            <a:r>
              <a:rPr lang="fr-FR" sz="3600" dirty="0" smtClean="0"/>
              <a:t>/</a:t>
            </a:r>
            <a:r>
              <a:rPr lang="fr-FR" sz="3600" dirty="0" err="1" smtClean="0"/>
              <a:t>cost-benefit</a:t>
            </a:r>
            <a:r>
              <a:rPr lang="fr-FR" sz="3600" dirty="0" smtClean="0"/>
              <a:t> </a:t>
            </a:r>
            <a:r>
              <a:rPr lang="fr-FR" sz="3600" dirty="0" err="1" smtClean="0"/>
              <a:t>analysis</a:t>
            </a:r>
            <a:r>
              <a:rPr lang="fr-FR" sz="3600" dirty="0" smtClean="0"/>
              <a:t> of a </a:t>
            </a:r>
            <a:r>
              <a:rPr lang="fr-FR" sz="3600" dirty="0" err="1" smtClean="0"/>
              <a:t>decentralized</a:t>
            </a:r>
            <a:r>
              <a:rPr lang="fr-FR" sz="3600" dirty="0" smtClean="0"/>
              <a:t> Cloud infrastructure</a:t>
            </a:r>
            <a:endParaRPr sz="3600" dirty="0"/>
          </a:p>
        </p:txBody>
      </p:sp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xfrm>
            <a:off x="-114300" y="-800100"/>
            <a:ext cx="13703300" cy="2273300"/>
          </a:xfrm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pPr lvl="0">
              <a:defRPr sz="1800"/>
            </a:pPr>
            <a:r>
              <a:rPr sz="5000"/>
              <a:t>Beyond the Clouds, The Discovery Initiative</a:t>
            </a:r>
          </a:p>
        </p:txBody>
      </p:sp>
      <p:sp>
        <p:nvSpPr>
          <p:cNvPr id="184" name="Shape 184"/>
          <p:cNvSpPr/>
          <p:nvPr/>
        </p:nvSpPr>
        <p:spPr>
          <a:xfrm>
            <a:off x="4235281" y="8665706"/>
            <a:ext cx="4534244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lang="fr-FR" sz="2400" dirty="0" smtClean="0"/>
              <a:t>Anne-Cécile Orgerie, Adrien </a:t>
            </a:r>
            <a:r>
              <a:rPr lang="fr-FR" sz="2400" dirty="0" err="1" smtClean="0"/>
              <a:t>Lèbre</a:t>
            </a:r>
            <a:endParaRPr sz="2400" dirty="0"/>
          </a:p>
          <a:p>
            <a:pPr lvl="0">
              <a:defRPr sz="1800"/>
            </a:pPr>
            <a:r>
              <a:rPr sz="2400" dirty="0"/>
              <a:t> </a:t>
            </a:r>
            <a:r>
              <a:rPr lang="fr-FR" sz="2400" dirty="0" smtClean="0"/>
              <a:t>July</a:t>
            </a:r>
            <a:r>
              <a:rPr sz="2400" dirty="0" smtClean="0"/>
              <a:t>, </a:t>
            </a:r>
            <a:r>
              <a:rPr sz="2400" dirty="0"/>
              <a:t>2015 </a:t>
            </a:r>
            <a:r>
              <a:rPr lang="fr-FR" sz="2400" dirty="0" smtClean="0"/>
              <a:t>–</a:t>
            </a:r>
            <a:r>
              <a:rPr sz="2400" dirty="0" smtClean="0"/>
              <a:t> </a:t>
            </a:r>
            <a:r>
              <a:rPr lang="fr-FR" sz="2400" dirty="0" err="1" smtClean="0"/>
              <a:t>Discovery</a:t>
            </a:r>
            <a:r>
              <a:rPr lang="fr-FR" sz="2400" dirty="0" smtClean="0"/>
              <a:t> meeting</a:t>
            </a:r>
            <a:r>
              <a:rPr sz="2400" dirty="0"/>
              <a:t/>
            </a:r>
            <a:br>
              <a:rPr sz="2400" dirty="0"/>
            </a:br>
            <a:endParaRPr sz="2400" dirty="0"/>
          </a:p>
        </p:txBody>
      </p:sp>
      <p:pic>
        <p:nvPicPr>
          <p:cNvPr id="2" name="Image 1" descr="rock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413" y="1371674"/>
            <a:ext cx="6350000" cy="50292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</a:t>
            </a:r>
            <a:r>
              <a:rPr lang="en-US" dirty="0" err="1" smtClean="0"/>
              <a:t>Renater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Considered aspects:</a:t>
            </a:r>
          </a:p>
          <a:p>
            <a:pPr lvl="3"/>
            <a:r>
              <a:rPr lang="en-US" dirty="0" smtClean="0">
                <a:solidFill>
                  <a:schemeClr val="accent3"/>
                </a:solidFill>
              </a:rPr>
              <a:t>Order of magnitude for financial aspects</a:t>
            </a:r>
          </a:p>
          <a:p>
            <a:pPr lvl="3"/>
            <a:r>
              <a:rPr lang="en-US" dirty="0" smtClean="0"/>
              <a:t>Organizational constraints</a:t>
            </a:r>
          </a:p>
          <a:p>
            <a:pPr lvl="3"/>
            <a:r>
              <a:rPr lang="en-US" dirty="0" smtClean="0"/>
              <a:t>Technical constraints</a:t>
            </a:r>
          </a:p>
          <a:p>
            <a:pPr lvl="3"/>
            <a:r>
              <a:rPr lang="en-US" dirty="0" smtClean="0"/>
              <a:t>Exploitation constraints</a:t>
            </a:r>
          </a:p>
          <a:p>
            <a:pPr lvl="3"/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Energy aspects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Screen Shot 2013-04-08 at 13.49.4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28766" y="5205057"/>
            <a:ext cx="4163877" cy="39181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91115175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methodology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at </a:t>
            </a:r>
            <a:r>
              <a:rPr lang="en-US" dirty="0" err="1" smtClean="0"/>
              <a:t>Renater’s</a:t>
            </a:r>
            <a:r>
              <a:rPr lang="en-US" dirty="0" smtClean="0"/>
              <a:t> backbone</a:t>
            </a:r>
          </a:p>
          <a:p>
            <a:r>
              <a:rPr lang="en-US" dirty="0" smtClean="0"/>
              <a:t>Locate where additional servers could be hosted</a:t>
            </a:r>
          </a:p>
          <a:p>
            <a:r>
              <a:rPr lang="en-US" dirty="0" smtClean="0"/>
              <a:t>Estimate the additional costs (energy, financial, constraints)</a:t>
            </a:r>
          </a:p>
          <a:p>
            <a:r>
              <a:rPr lang="en-US" dirty="0" smtClean="0"/>
              <a:t>Estimate the benefits (number of hosted VMs, etc.)</a:t>
            </a:r>
          </a:p>
          <a:p>
            <a:r>
              <a:rPr lang="en-US" dirty="0" smtClean="0"/>
              <a:t>Compare against a centralized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72357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1600" y="47822"/>
            <a:ext cx="12763500" cy="1409700"/>
          </a:xfrm>
        </p:spPr>
        <p:txBody>
          <a:bodyPr/>
          <a:lstStyle/>
          <a:p>
            <a:r>
              <a:rPr lang="en-US" dirty="0" err="1" smtClean="0"/>
              <a:t>PoP</a:t>
            </a:r>
            <a:r>
              <a:rPr lang="en-US" dirty="0" smtClean="0"/>
              <a:t> level: hosting additional servers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4800" y="1956236"/>
            <a:ext cx="12560300" cy="6959600"/>
          </a:xfrm>
        </p:spPr>
        <p:txBody>
          <a:bodyPr/>
          <a:lstStyle/>
          <a:p>
            <a:r>
              <a:rPr lang="en-US" dirty="0" smtClean="0"/>
              <a:t>Cooling costs for these new servers</a:t>
            </a:r>
          </a:p>
          <a:p>
            <a:pPr marL="571500" lvl="1" indent="-571500">
              <a:buFont typeface="Wingdings" charset="2"/>
              <a:buChar char="§"/>
            </a:pPr>
            <a:r>
              <a:rPr lang="en-US" dirty="0" smtClean="0"/>
              <a:t>possibility of free cooling</a:t>
            </a:r>
          </a:p>
          <a:p>
            <a:pPr marL="571500" lvl="1" indent="-571500">
              <a:buFont typeface="Wingdings" charset="2"/>
              <a:buChar char="§"/>
            </a:pPr>
            <a:r>
              <a:rPr lang="en-US" dirty="0" smtClean="0"/>
              <a:t>load balancing over several sites to exploit renewable energy</a:t>
            </a:r>
          </a:p>
          <a:p>
            <a:r>
              <a:rPr lang="en-US" dirty="0" smtClean="0"/>
              <a:t>Energy costs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 </a:t>
            </a:r>
            <a:r>
              <a:rPr lang="en-US" dirty="0" smtClean="0"/>
              <a:t>servers’ + switches’ </a:t>
            </a:r>
            <a:r>
              <a:rPr lang="en-US" dirty="0"/>
              <a:t>energy </a:t>
            </a:r>
            <a:r>
              <a:rPr lang="en-US" dirty="0" err="1"/>
              <a:t>conso</a:t>
            </a:r>
            <a:r>
              <a:rPr lang="en-US" dirty="0"/>
              <a:t> </a:t>
            </a:r>
            <a:r>
              <a:rPr lang="en-US" dirty="0" smtClean="0"/>
              <a:t>≤ available energy at </a:t>
            </a:r>
            <a:r>
              <a:rPr lang="en-US" dirty="0" err="1" smtClean="0"/>
              <a:t>PoP</a:t>
            </a:r>
            <a:endParaRPr lang="en-US" dirty="0" smtClean="0"/>
          </a:p>
          <a:p>
            <a:pPr lvl="1">
              <a:buFont typeface="Wingdings" charset="2"/>
              <a:buChar char="§"/>
            </a:pPr>
            <a:r>
              <a:rPr lang="en-US" dirty="0" smtClean="0"/>
              <a:t> higher kWh prices than in a DC (no wholesale price) </a:t>
            </a:r>
          </a:p>
          <a:p>
            <a:r>
              <a:rPr lang="en-US" dirty="0" smtClean="0"/>
              <a:t>More network traffic?</a:t>
            </a:r>
          </a:p>
          <a:p>
            <a:pPr marL="0" indent="0">
              <a:buNone/>
            </a:pP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	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3600" dirty="0" smtClean="0"/>
              <a:t> Services closer to the users: global compensation? associated costs</a:t>
            </a:r>
            <a:r>
              <a:rPr lang="en-US" sz="3600" dirty="0" smtClean="0"/>
              <a:t>? More links </a:t>
            </a:r>
            <a:r>
              <a:rPr lang="en-US" sz="3600" smtClean="0"/>
              <a:t>to deploy?</a:t>
            </a:r>
            <a:endParaRPr lang="en-US" sz="3600" dirty="0" smtClean="0"/>
          </a:p>
          <a:p>
            <a:r>
              <a:rPr lang="en-US" dirty="0" smtClean="0"/>
              <a:t>Managing costs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949987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Deploying a LUC on top of RENATER</a:t>
            </a:r>
          </a:p>
        </p:txBody>
      </p:sp>
      <p:sp>
        <p:nvSpPr>
          <p:cNvPr id="932" name="Shape 9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5</a:t>
            </a:fld>
            <a:endParaRPr/>
          </a:p>
        </p:txBody>
      </p:sp>
      <p:graphicFrame>
        <p:nvGraphicFramePr>
          <p:cNvPr id="933" name="Table 933"/>
          <p:cNvGraphicFramePr/>
          <p:nvPr>
            <p:extLst>
              <p:ext uri="{D42A27DB-BD31-4B8C-83A1-F6EECF244321}">
                <p14:modId xmlns:p14="http://schemas.microsoft.com/office/powerpoint/2010/main" val="3054466284"/>
              </p:ext>
            </p:extLst>
          </p:nvPr>
        </p:nvGraphicFramePr>
        <p:xfrm>
          <a:off x="792803" y="1575441"/>
          <a:ext cx="12074610" cy="3477889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247912"/>
                <a:gridCol w="1730042"/>
                <a:gridCol w="2411391"/>
                <a:gridCol w="1796554"/>
                <a:gridCol w="1358997"/>
                <a:gridCol w="2529714"/>
              </a:tblGrid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Infrastructure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IT’s Energy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dirty="0">
                          <a:sym typeface="Helvetica"/>
                        </a:rPr>
                        <a:t>Network Energy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Total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Nb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Overall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Large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7,6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1,3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8,9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53,4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Medium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2,7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0,35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3,05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91,5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Small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2,2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0,35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2,55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91,8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Overall</a:t>
                      </a:r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236,7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Shelter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0,2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198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39,6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</a:tr>
              <a:tr h="490849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 gridSpan="2">
                  <a:txBody>
                    <a:bodyPr/>
                    <a:lstStyle/>
                    <a:p>
                      <a:pPr lvl="0" algn="r" defTabSz="914400">
                        <a:tabLst>
                          <a:tab pos="1181100" algn="l"/>
                        </a:tabLst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Overall with shelters</a:t>
                      </a:r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dirty="0">
                          <a:sym typeface="Helvetica Light"/>
                        </a:rPr>
                        <a:t>276,3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934" name="Shape 934"/>
          <p:cNvSpPr/>
          <p:nvPr/>
        </p:nvSpPr>
        <p:spPr>
          <a:xfrm>
            <a:off x="3654152" y="5086043"/>
            <a:ext cx="5658396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100" dirty="0"/>
              <a:t>Energy consumption of RENATER </a:t>
            </a:r>
            <a:br>
              <a:rPr sz="3100" dirty="0"/>
            </a:br>
            <a:r>
              <a:rPr sz="3100" dirty="0"/>
              <a:t>(estimates in kW)</a:t>
            </a:r>
          </a:p>
        </p:txBody>
      </p:sp>
      <p:graphicFrame>
        <p:nvGraphicFramePr>
          <p:cNvPr id="935" name="Table 935"/>
          <p:cNvGraphicFramePr/>
          <p:nvPr>
            <p:extLst>
              <p:ext uri="{D42A27DB-BD31-4B8C-83A1-F6EECF244321}">
                <p14:modId xmlns:p14="http://schemas.microsoft.com/office/powerpoint/2010/main" val="2016218749"/>
              </p:ext>
            </p:extLst>
          </p:nvPr>
        </p:nvGraphicFramePr>
        <p:xfrm>
          <a:off x="701167" y="6666168"/>
          <a:ext cx="11877233" cy="140679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237152"/>
                <a:gridCol w="1686352"/>
                <a:gridCol w="2253244"/>
                <a:gridCol w="1288756"/>
                <a:gridCol w="2394316"/>
                <a:gridCol w="2017413"/>
              </a:tblGrid>
              <a:tr h="482236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Infrastructure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 gridSpan="2"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Total Energy (IT + Network)</a:t>
                      </a:r>
                    </a:p>
                  </a:txBody>
                  <a:tcPr marL="50800" marR="50800" marT="50800" marB="50800" anchor="ctr" horzOverflow="overflow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Nb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Overall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Nb VMs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586052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1 unit of 100 VMs  (10 nodes) 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 gridSpan="2"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200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dirty="0">
                          <a:sym typeface="Helvetica Light"/>
                        </a:rPr>
                        <a:t>5000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  <a:solidFill>
                      <a:srgbClr val="DCDEE0"/>
                    </a:solidFill>
                  </a:tcPr>
                </a:tc>
              </a:tr>
            </a:tbl>
          </a:graphicData>
        </a:graphic>
      </p:graphicFrame>
      <p:sp>
        <p:nvSpPr>
          <p:cNvPr id="936" name="Shape 936"/>
          <p:cNvSpPr/>
          <p:nvPr/>
        </p:nvSpPr>
        <p:spPr>
          <a:xfrm>
            <a:off x="2817173" y="8162152"/>
            <a:ext cx="7370454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100" dirty="0"/>
              <a:t>Energy consumption of  one 500 nodes cloud</a:t>
            </a:r>
            <a:br>
              <a:rPr sz="3100" dirty="0"/>
            </a:br>
            <a:r>
              <a:rPr sz="3100" dirty="0"/>
              <a:t>(estimates in kW)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Deploying a LUC on top of RENATER</a:t>
            </a:r>
          </a:p>
        </p:txBody>
      </p:sp>
      <p:sp>
        <p:nvSpPr>
          <p:cNvPr id="939" name="Shape 9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6</a:t>
            </a:fld>
            <a:endParaRPr/>
          </a:p>
        </p:txBody>
      </p:sp>
      <p:graphicFrame>
        <p:nvGraphicFramePr>
          <p:cNvPr id="940" name="Table 940"/>
          <p:cNvGraphicFramePr/>
          <p:nvPr>
            <p:extLst>
              <p:ext uri="{D42A27DB-BD31-4B8C-83A1-F6EECF244321}">
                <p14:modId xmlns:p14="http://schemas.microsoft.com/office/powerpoint/2010/main" val="2263061265"/>
              </p:ext>
            </p:extLst>
          </p:nvPr>
        </p:nvGraphicFramePr>
        <p:xfrm>
          <a:off x="306789" y="2750608"/>
          <a:ext cx="12298225" cy="3653053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1825402"/>
                <a:gridCol w="987707"/>
                <a:gridCol w="1113129"/>
                <a:gridCol w="1661855"/>
                <a:gridCol w="1897023"/>
                <a:gridCol w="2147870"/>
                <a:gridCol w="1416926"/>
                <a:gridCol w="1248313"/>
              </a:tblGrid>
              <a:tr h="666013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Infrastructure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dirty="0">
                          <a:sym typeface="Helvetica"/>
                        </a:rPr>
                        <a:t>Nb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Total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Available Energy/PoP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Overall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Overall  (after extension)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dirty="0">
                          <a:sym typeface="Helvetica"/>
                        </a:rPr>
                        <a:t>Nb VMs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lang="fr-FR" b="1" dirty="0" smtClean="0">
                          <a:sym typeface="Helvetica"/>
                        </a:rPr>
                        <a:t>Nb</a:t>
                      </a:r>
                      <a:r>
                        <a:rPr lang="fr-FR" b="1" baseline="0" dirty="0" smtClean="0">
                          <a:sym typeface="Helvetica"/>
                        </a:rPr>
                        <a:t> </a:t>
                      </a:r>
                      <a:r>
                        <a:rPr lang="fr-FR" b="1" baseline="0" dirty="0" err="1" smtClean="0">
                          <a:sym typeface="Helvetica"/>
                        </a:rPr>
                        <a:t>units</a:t>
                      </a:r>
                      <a:endParaRPr b="1" dirty="0">
                        <a:sym typeface="Helvetica"/>
                      </a:endParaRP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Large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8,9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16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53,4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149,4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dirty="0">
                          <a:sym typeface="Helvetica Light"/>
                        </a:rPr>
                        <a:t>2400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lang="fr-FR" sz="2600" dirty="0" smtClean="0">
                          <a:sym typeface="Helvetica Light"/>
                        </a:rPr>
                        <a:t>4 x 6</a:t>
                      </a:r>
                      <a:endParaRPr sz="2600" dirty="0">
                        <a:sym typeface="Helvetica Light"/>
                      </a:endParaRP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Medium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dirty="0">
                          <a:sym typeface="Helvetica Light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3,05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91,5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211,5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dirty="0">
                          <a:sym typeface="Helvetica Light"/>
                        </a:rPr>
                        <a:t>3000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lang="fr-FR" sz="2600" dirty="0" smtClean="0">
                          <a:sym typeface="Helvetica Light"/>
                        </a:rPr>
                        <a:t>1 x 30</a:t>
                      </a:r>
                      <a:endParaRPr sz="2600" dirty="0">
                        <a:sym typeface="Helvetica Light"/>
                      </a:endParaRP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Small 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2,55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91,8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91,8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1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algn="r" defTabSz="914400">
                        <a:tabLst>
                          <a:tab pos="1181100" algn="l"/>
                        </a:tabLst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Overall</a:t>
                      </a:r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</a:pPr>
                      <a:r>
                        <a:rPr sz="2600" b="1">
                          <a:sym typeface="Helvetica Light"/>
                        </a:rPr>
                        <a:t>236,7</a:t>
                      </a:r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b="1">
                          <a:sym typeface="Helvetica Light"/>
                        </a:rPr>
                        <a:t>452,7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5400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lang="fr-FR" sz="2600" dirty="0" smtClean="0">
                          <a:sym typeface="Helvetica Light"/>
                        </a:rPr>
                        <a:t>54</a:t>
                      </a:r>
                      <a:endParaRPr sz="2600" dirty="0">
                        <a:sym typeface="Helvetica Light"/>
                      </a:endParaRP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>
                          <a:sym typeface="Helvetica"/>
                        </a:rPr>
                        <a:t>Shelter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198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0,2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39,6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>
                          <a:sym typeface="Helvetica Light"/>
                        </a:rPr>
                        <a:t>39,6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solidFill>
                      <a:srgbClr val="DCDEE0"/>
                    </a:solidFill>
                  </a:tcPr>
                </a:tc>
              </a:tr>
              <a:tr h="490307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R w="0">
                      <a:solidFill>
                        <a:srgbClr val="000000"/>
                      </a:solidFill>
                      <a:custDash/>
                      <a:miter lim="0"/>
                    </a:lnR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 gridSpan="2">
                  <a:txBody>
                    <a:bodyPr/>
                    <a:lstStyle/>
                    <a:p>
                      <a:pPr lvl="0" algn="r" defTabSz="914400">
                        <a:tabLst>
                          <a:tab pos="1181100" algn="l"/>
                        </a:tabLst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Overall with shelters</a:t>
                      </a:r>
                    </a:p>
                  </a:txBody>
                  <a:tcPr marL="50800" marR="50800" marT="50800" marB="50800" anchor="ctr" horzOverflow="overflow">
                    <a:lnL w="0">
                      <a:solidFill>
                        <a:srgbClr val="000000"/>
                      </a:solidFill>
                      <a:custDash/>
                      <a:miter lim="0"/>
                    </a:lnL>
                    <a:lnB w="0">
                      <a:solidFill>
                        <a:srgbClr val="000000"/>
                      </a:solidFill>
                      <a:custDash/>
                      <a:miter lim="0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b="1">
                          <a:sym typeface="Helvetica Light"/>
                        </a:rPr>
                        <a:t>276,3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 b="1">
                          <a:sym typeface="Helvetica Light"/>
                        </a:rPr>
                        <a:t>492,3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  <a:solidFill>
                      <a:srgbClr val="DCDEE0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>
                          <a:sym typeface="Helvetica Light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  <a:solidFill>
                      <a:srgbClr val="DCDEE0"/>
                    </a:solidFill>
                  </a:tcPr>
                </a:tc>
              </a:tr>
            </a:tbl>
          </a:graphicData>
        </a:graphic>
      </p:graphicFrame>
      <p:sp>
        <p:nvSpPr>
          <p:cNvPr id="2" name="ZoneTexte 1"/>
          <p:cNvSpPr txBox="1"/>
          <p:nvPr/>
        </p:nvSpPr>
        <p:spPr>
          <a:xfrm>
            <a:off x="3286666" y="7301921"/>
            <a:ext cx="6071574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rgbClr val="000000"/>
                </a:solidFill>
              </a:rPr>
              <a:t>1 unit = 10 servers, 100 VMs, 4 kW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/>
          <p:nvPr/>
        </p:nvSpPr>
        <p:spPr>
          <a:xfrm>
            <a:off x="156634" y="1185300"/>
            <a:ext cx="12691533" cy="8321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571500" lvl="3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600" dirty="0"/>
              <a:t>Validation of the LUC model </a:t>
            </a:r>
            <a:br>
              <a:rPr sz="3600" dirty="0"/>
            </a:br>
            <a:r>
              <a:rPr sz="3600" dirty="0"/>
              <a:t>(on-going work with RENATER, the French NREN)</a:t>
            </a:r>
          </a:p>
          <a:p>
            <a:pPr marL="1333500" lvl="4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000" dirty="0"/>
              <a:t>From energy/efficiency/economical point of views</a:t>
            </a:r>
          </a:p>
          <a:p>
            <a:pPr marL="1333500" lvl="4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000" dirty="0"/>
              <a:t>On a brick basis (100 VMs) and by considering the cost of the network.</a:t>
            </a:r>
          </a:p>
          <a:p>
            <a:pPr marL="571500" lvl="1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600" dirty="0"/>
              <a:t>An academic POC for validating the feasibility of major blocks (scheduling of  VMs, migration between distinct sites…)</a:t>
            </a:r>
          </a:p>
          <a:p>
            <a:pPr marL="1333500" lvl="4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000" dirty="0"/>
              <a:t>Two PhDs, Two PostDocs</a:t>
            </a:r>
          </a:p>
          <a:p>
            <a:pPr marL="1333500" lvl="4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000" dirty="0"/>
              <a:t>Managing  10K  VMs  on  top  of Grid’5000 like normal processes on a laptop.</a:t>
            </a:r>
          </a:p>
          <a:p>
            <a:pPr marL="571500" lvl="3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lang="fr-FR" sz="3600" dirty="0" err="1" smtClean="0"/>
              <a:t>Hiring</a:t>
            </a:r>
            <a:r>
              <a:rPr lang="fr-FR" sz="3600" dirty="0" smtClean="0"/>
              <a:t> a new post-doc in </a:t>
            </a:r>
            <a:r>
              <a:rPr lang="fr-FR" sz="3600" smtClean="0"/>
              <a:t>September</a:t>
            </a:r>
            <a:endParaRPr sz="3000" dirty="0">
              <a:solidFill>
                <a:srgbClr val="EF4B2D"/>
              </a:solidFill>
            </a:endParaRPr>
          </a:p>
        </p:txBody>
      </p:sp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400"/>
              <a:t>Where We Are</a:t>
            </a:r>
          </a:p>
        </p:txBody>
      </p:sp>
      <p:sp>
        <p:nvSpPr>
          <p:cNvPr id="944" name="Shape 9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/>
          <p:nvPr/>
        </p:nvSpPr>
        <p:spPr>
          <a:xfrm>
            <a:off x="203200" y="3327400"/>
            <a:ext cx="12560300" cy="214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571500" lvl="0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600"/>
              <a:t>Leverage ‘’green’’ energy (solar, wind turbines...)</a:t>
            </a:r>
            <a:br>
              <a:rPr sz="3600"/>
            </a:br>
            <a:r>
              <a:rPr sz="900"/>
              <a:t/>
            </a:r>
            <a:br>
              <a:rPr sz="900"/>
            </a:br>
            <a:r>
              <a:rPr sz="2800"/>
              <a:t>Transfer the green micro/nano DCs concept to the network PoP</a:t>
            </a:r>
            <a:br>
              <a:rPr sz="2800"/>
            </a:br>
            <a:r>
              <a:rPr sz="2800"/>
              <a:t>Take the advantage of the geographical distribution</a:t>
            </a:r>
            <a:br>
              <a:rPr sz="2800"/>
            </a:br>
            <a:endParaRPr sz="2800"/>
          </a:p>
        </p:txBody>
      </p:sp>
      <p:pic>
        <p:nvPicPr>
          <p:cNvPr id="914" name="Screen Shot 2013-04-08 at 13.49.4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33100" y="2135115"/>
            <a:ext cx="2086361" cy="2146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5" name="Screen Shot 2013-09-26 at 10.38.3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24700" y="6864039"/>
            <a:ext cx="3352800" cy="2737161"/>
          </a:xfrm>
          <a:prstGeom prst="rect">
            <a:avLst/>
          </a:prstGeom>
          <a:ln w="12700">
            <a:miter lim="400000"/>
          </a:ln>
        </p:spPr>
      </p:pic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xfrm>
            <a:off x="101600" y="63500"/>
            <a:ext cx="12763500" cy="14605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6200"/>
            </a:lvl1pPr>
          </a:lstStyle>
          <a:p>
            <a:pPr lvl="0">
              <a:defRPr sz="1800"/>
            </a:pPr>
            <a:r>
              <a:rPr sz="6200"/>
              <a:t>Beyond Discovery !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xfrm>
            <a:off x="0" y="1282700"/>
            <a:ext cx="12560300" cy="2146300"/>
          </a:xfrm>
          <a:prstGeom prst="rect">
            <a:avLst/>
          </a:prstGeom>
        </p:spPr>
        <p:txBody>
          <a:bodyPr/>
          <a:lstStyle/>
          <a:p>
            <a:pPr marL="489857" lvl="0" indent="-489857">
              <a:defRPr sz="1800"/>
            </a:pPr>
            <a:r>
              <a:rPr sz="3600"/>
              <a:t>From sustainable data centers to a new source of energy</a:t>
            </a:r>
            <a:br>
              <a:rPr sz="3600"/>
            </a:br>
            <a:r>
              <a:rPr sz="900"/>
              <a:t/>
            </a:r>
            <a:br>
              <a:rPr sz="900"/>
            </a:br>
            <a:r>
              <a:rPr sz="2800"/>
              <a:t>A promising way to deliver highly efficient and sustainable UC services</a:t>
            </a:r>
            <a:br>
              <a:rPr sz="2800"/>
            </a:br>
            <a:r>
              <a:rPr sz="2800"/>
              <a:t>is to provide UC platforms as close as possible to the end-users and to...</a:t>
            </a:r>
            <a:br>
              <a:rPr sz="2800"/>
            </a:br>
            <a:endParaRPr sz="2800"/>
          </a:p>
        </p:txBody>
      </p:sp>
      <p:sp>
        <p:nvSpPr>
          <p:cNvPr id="918" name="Shape 918"/>
          <p:cNvSpPr>
            <a:spLocks noGrp="1"/>
          </p:cNvSpPr>
          <p:nvPr>
            <p:ph type="sldNum" sz="quarter" idx="2"/>
          </p:nvPr>
        </p:nvSpPr>
        <p:spPr>
          <a:xfrm>
            <a:off x="11137900" y="9131300"/>
            <a:ext cx="342900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8</a:t>
            </a:fld>
            <a:endParaRPr/>
          </a:p>
        </p:txBody>
      </p:sp>
      <p:sp>
        <p:nvSpPr>
          <p:cNvPr id="919" name="Shape 919"/>
          <p:cNvSpPr/>
          <p:nvPr/>
        </p:nvSpPr>
        <p:spPr>
          <a:xfrm>
            <a:off x="2692400" y="9486900"/>
            <a:ext cx="6134100" cy="3683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20" name="Shape 920"/>
          <p:cNvSpPr/>
          <p:nvPr/>
        </p:nvSpPr>
        <p:spPr>
          <a:xfrm>
            <a:off x="101600" y="5530850"/>
            <a:ext cx="12788900" cy="2832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71500" lvl="1" indent="-571500" algn="l">
              <a:spcBef>
                <a:spcPts val="2400"/>
              </a:spcBef>
              <a:buClr>
                <a:srgbClr val="005493"/>
              </a:buClr>
              <a:buSzPct val="150000"/>
              <a:buChar char="•"/>
              <a:defRPr sz="1800"/>
            </a:pPr>
            <a:r>
              <a:rPr sz="3600"/>
              <a:t>Leveraging the data furnaces concept</a:t>
            </a:r>
          </a:p>
          <a:p>
            <a:pPr lvl="2" indent="0" algn="l">
              <a:lnSpc>
                <a:spcPct val="80000"/>
              </a:lnSpc>
              <a:spcBef>
                <a:spcPts val="2400"/>
              </a:spcBef>
              <a:defRPr sz="1800"/>
            </a:pPr>
            <a:r>
              <a:rPr sz="2800"/>
              <a:t>        Deploy UC servers in medium and large institutions </a:t>
            </a:r>
            <a:br>
              <a:rPr sz="2800"/>
            </a:br>
            <a:r>
              <a:rPr sz="2800"/>
              <a:t>        and use them as sources of heat inside public </a:t>
            </a:r>
            <a:br>
              <a:rPr sz="2800"/>
            </a:br>
            <a:r>
              <a:rPr sz="2800"/>
              <a:t>        buildings such as hospitals or universities</a:t>
            </a:r>
          </a:p>
        </p:txBody>
      </p:sp>
      <p:pic>
        <p:nvPicPr>
          <p:cNvPr id="921" name="parasol-rutgers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994900" y="4885779"/>
            <a:ext cx="2628900" cy="2023021"/>
          </a:xfrm>
          <a:prstGeom prst="rect">
            <a:avLst/>
          </a:prstGeom>
          <a:ln w="12700">
            <a:miter lim="400000"/>
          </a:ln>
        </p:spPr>
      </p:pic>
      <p:sp>
        <p:nvSpPr>
          <p:cNvPr id="922" name="Shape 922"/>
          <p:cNvSpPr/>
          <p:nvPr/>
        </p:nvSpPr>
        <p:spPr>
          <a:xfrm>
            <a:off x="10254369" y="6927850"/>
            <a:ext cx="2112207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 u="sng">
                <a:hlinkClick r:id="rId6"/>
              </a:defRPr>
            </a:lvl1pPr>
          </a:lstStyle>
          <a:p>
            <a:pPr lvl="0">
              <a:defRPr sz="1800" u="none"/>
            </a:pPr>
            <a:r>
              <a:rPr sz="1400" u="sng" dirty="0">
                <a:hlinkClick r:id="rId6"/>
              </a:rPr>
              <a:t>http://parasol.cs.rutgers.edu</a:t>
            </a:r>
          </a:p>
        </p:txBody>
      </p:sp>
      <p:sp>
        <p:nvSpPr>
          <p:cNvPr id="923" name="Shape 923"/>
          <p:cNvSpPr/>
          <p:nvPr/>
        </p:nvSpPr>
        <p:spPr>
          <a:xfrm>
            <a:off x="6695008" y="9245600"/>
            <a:ext cx="1777790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 u="sng">
                <a:hlinkClick r:id="rId6"/>
              </a:defRPr>
            </a:lvl1pPr>
          </a:lstStyle>
          <a:p>
            <a:pPr lvl="0">
              <a:defRPr sz="1800" u="none"/>
            </a:pPr>
            <a:r>
              <a:rPr sz="1400" u="sng">
                <a:hlinkClick r:id="rId6"/>
              </a:rPr>
              <a:t>https://www.aoterra.de</a:t>
            </a:r>
          </a:p>
        </p:txBody>
      </p:sp>
      <p:pic>
        <p:nvPicPr>
          <p:cNvPr id="924" name="AoTerra_Dezentralisierung_RZ_Preview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467100" y="7696200"/>
            <a:ext cx="2021840" cy="193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Exploiting renewable energy</a:t>
            </a:r>
            <a:endParaRPr lang="en-US" dirty="0"/>
          </a:p>
        </p:txBody>
      </p:sp>
      <p:pic>
        <p:nvPicPr>
          <p:cNvPr id="4" name="Image 3" descr="IMG_775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490644"/>
            <a:ext cx="6160044" cy="4620033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5" name="Image 4" descr="IMG_776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055" y="2490643"/>
            <a:ext cx="6160045" cy="4620034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6" name="Shape 922"/>
          <p:cNvSpPr/>
          <p:nvPr/>
        </p:nvSpPr>
        <p:spPr>
          <a:xfrm>
            <a:off x="4696697" y="8057138"/>
            <a:ext cx="356102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 u="sng">
                <a:hlinkClick r:id="rId4"/>
              </a:defRPr>
            </a:lvl1pPr>
          </a:lstStyle>
          <a:p>
            <a:pPr lvl="0">
              <a:defRPr sz="1800" u="none"/>
            </a:pPr>
            <a:r>
              <a:rPr sz="2400" u="sng" dirty="0">
                <a:hlinkClick r:id="rId4"/>
              </a:rPr>
              <a:t>http://parasol.cs.rutgers.edu</a:t>
            </a:r>
          </a:p>
        </p:txBody>
      </p:sp>
    </p:spTree>
    <p:extLst>
      <p:ext uri="{BB962C8B-B14F-4D97-AF65-F5344CB8AC3E}">
        <p14:creationId xmlns:p14="http://schemas.microsoft.com/office/powerpoint/2010/main" val="1718439392"/>
      </p:ext>
    </p:extLst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572</Words>
  <Application>Microsoft Macintosh PowerPoint</Application>
  <PresentationFormat>Personnalisé</PresentationFormat>
  <Paragraphs>146</Paragraphs>
  <Slides>9</Slides>
  <Notes>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White</vt:lpstr>
      <vt:lpstr>Beyond the Clouds, The Discovery Initiative</vt:lpstr>
      <vt:lpstr>Case study: Renater</vt:lpstr>
      <vt:lpstr>Practical methodology</vt:lpstr>
      <vt:lpstr>PoP level: hosting additional servers</vt:lpstr>
      <vt:lpstr>Deploying a LUC on top of RENATER</vt:lpstr>
      <vt:lpstr>Deploying a LUC on top of RENATER</vt:lpstr>
      <vt:lpstr>Where We Are</vt:lpstr>
      <vt:lpstr>Beyond Discovery !</vt:lpstr>
      <vt:lpstr>Exploiting renewable energy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the Clouds, The Discovery Initiative</dc:title>
  <cp:lastModifiedBy>Anne-Cécile Orgerie</cp:lastModifiedBy>
  <cp:revision>27</cp:revision>
  <dcterms:modified xsi:type="dcterms:W3CDTF">2015-07-06T08:13:25Z</dcterms:modified>
</cp:coreProperties>
</file>